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1" r:id="rId4"/>
    <p:sldId id="279" r:id="rId5"/>
    <p:sldId id="258" r:id="rId6"/>
    <p:sldId id="280" r:id="rId7"/>
    <p:sldId id="282" r:id="rId8"/>
    <p:sldId id="257" r:id="rId9"/>
    <p:sldId id="278" r:id="rId10"/>
    <p:sldId id="276" r:id="rId11"/>
    <p:sldId id="272" r:id="rId12"/>
    <p:sldId id="285" r:id="rId13"/>
    <p:sldId id="273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6" autoAdjust="0"/>
    <p:restoredTop sz="94660"/>
  </p:normalViewPr>
  <p:slideViewPr>
    <p:cSldViewPr>
      <p:cViewPr varScale="1">
        <p:scale>
          <a:sx n="58" d="100"/>
          <a:sy n="58" d="100"/>
        </p:scale>
        <p:origin x="131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B922-2CEA-4F5D-8363-5908E082C1B5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D721-C4C2-4932-82FA-DC60D43990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992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B922-2CEA-4F5D-8363-5908E082C1B5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D721-C4C2-4932-82FA-DC60D43990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2305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B922-2CEA-4F5D-8363-5908E082C1B5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D721-C4C2-4932-82FA-DC60D43990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6685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B922-2CEA-4F5D-8363-5908E082C1B5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D721-C4C2-4932-82FA-DC60D43990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048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B922-2CEA-4F5D-8363-5908E082C1B5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D721-C4C2-4932-82FA-DC60D43990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005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B922-2CEA-4F5D-8363-5908E082C1B5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D721-C4C2-4932-82FA-DC60D43990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2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B922-2CEA-4F5D-8363-5908E082C1B5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D721-C4C2-4932-82FA-DC60D43990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03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B922-2CEA-4F5D-8363-5908E082C1B5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D721-C4C2-4932-82FA-DC60D43990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942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B922-2CEA-4F5D-8363-5908E082C1B5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D721-C4C2-4932-82FA-DC60D43990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587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B922-2CEA-4F5D-8363-5908E082C1B5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D721-C4C2-4932-82FA-DC60D43990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688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B922-2CEA-4F5D-8363-5908E082C1B5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D721-C4C2-4932-82FA-DC60D43990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602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2B922-2CEA-4F5D-8363-5908E082C1B5}" type="datetimeFigureOut">
              <a:rPr lang="en-IN" smtClean="0"/>
              <a:t>07-10-2022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FD721-C4C2-4932-82FA-DC60D43990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016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bp@rvcf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IN" sz="6000" dirty="0"/>
            </a:br>
            <a:r>
              <a:rPr lang="en-IN" sz="6000" dirty="0"/>
              <a:t>COMPANY</a:t>
            </a:r>
            <a:br>
              <a:rPr lang="en-IN" sz="9800" dirty="0"/>
            </a:br>
            <a:br>
              <a:rPr lang="en-IN" sz="9800" dirty="0"/>
            </a:br>
            <a:endParaRPr lang="en-I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one line description</a:t>
            </a:r>
          </a:p>
        </p:txBody>
      </p:sp>
    </p:spTree>
    <p:extLst>
      <p:ext uri="{BB962C8B-B14F-4D97-AF65-F5344CB8AC3E}">
        <p14:creationId xmlns:p14="http://schemas.microsoft.com/office/powerpoint/2010/main" val="1920257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Financial Summary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536849"/>
              </p:ext>
            </p:extLst>
          </p:nvPr>
        </p:nvGraphicFramePr>
        <p:xfrm>
          <a:off x="971599" y="1700811"/>
          <a:ext cx="6159451" cy="3647648"/>
        </p:xfrm>
        <a:graphic>
          <a:graphicData uri="http://schemas.openxmlformats.org/drawingml/2006/table">
            <a:tbl>
              <a:tblPr/>
              <a:tblGrid>
                <a:gridCol w="1864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7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66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66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66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66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66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7978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INR - Cr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Year 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Revenues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Cost of Revenue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Gross Margin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GM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Key Expense heads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Employee Costs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Support Services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Sales &amp; Marketing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Technology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Office Rent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Operations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l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Expenses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EBITDA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7978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EBITDA %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5445224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Past Financials and Forward Projections:</a:t>
            </a:r>
          </a:p>
          <a:p>
            <a:r>
              <a:rPr lang="en-IN" dirty="0"/>
              <a:t>Past Investments and Equity Raise planned:</a:t>
            </a:r>
          </a:p>
          <a:p>
            <a:r>
              <a:rPr lang="en-IN" dirty="0"/>
              <a:t>Existing debt:</a:t>
            </a:r>
          </a:p>
        </p:txBody>
      </p:sp>
    </p:spTree>
    <p:extLst>
      <p:ext uri="{BB962C8B-B14F-4D97-AF65-F5344CB8AC3E}">
        <p14:creationId xmlns:p14="http://schemas.microsoft.com/office/powerpoint/2010/main" val="147497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/>
            <a:r>
              <a:rPr lang="en-IN" sz="2500" dirty="0"/>
              <a:t>Market adoption/Product/R&amp;D/Pricing</a:t>
            </a:r>
          </a:p>
          <a:p>
            <a:pPr marL="342900" lvl="2" indent="-342900"/>
            <a:endParaRPr lang="en-IN" sz="2500" dirty="0"/>
          </a:p>
          <a:p>
            <a:pPr marL="342900" lvl="2" indent="-342900"/>
            <a:r>
              <a:rPr lang="en-IN" sz="2500" dirty="0"/>
              <a:t>Regulatory </a:t>
            </a:r>
          </a:p>
          <a:p>
            <a:pPr marL="342900" lvl="2" indent="-342900"/>
            <a:endParaRPr lang="en-IN" sz="2500" dirty="0"/>
          </a:p>
          <a:p>
            <a:pPr marL="342900" lvl="2" indent="-342900"/>
            <a:r>
              <a:rPr lang="en-IN" sz="2500" dirty="0"/>
              <a:t>Global Macros</a:t>
            </a:r>
          </a:p>
          <a:p>
            <a:pPr marL="342900" lvl="2" indent="-342900"/>
            <a:endParaRPr lang="en-IN" sz="2500" dirty="0"/>
          </a:p>
          <a:p>
            <a:pPr marL="342900" lvl="2" indent="-342900"/>
            <a:r>
              <a:rPr lang="en-IN" sz="2500" dirty="0"/>
              <a:t>Litigations (If any)</a:t>
            </a:r>
          </a:p>
          <a:p>
            <a:pPr marL="342900" lvl="2" indent="-342900"/>
            <a:endParaRPr lang="en-IN" sz="2500" dirty="0"/>
          </a:p>
          <a:p>
            <a:pPr marL="342900" lvl="2" indent="-342900"/>
            <a:r>
              <a:rPr lang="en-IN" sz="2500" dirty="0"/>
              <a:t>Exit</a:t>
            </a:r>
          </a:p>
          <a:p>
            <a:pPr marL="342900" lvl="2" indent="-342900"/>
            <a:endParaRPr lang="en-IN" sz="3200" dirty="0"/>
          </a:p>
          <a:p>
            <a:pPr marL="342900" lvl="2" indent="-342900"/>
            <a:endParaRPr lang="en-IN" sz="3200" dirty="0"/>
          </a:p>
          <a:p>
            <a:pPr marL="342900" lvl="2" indent="-342900"/>
            <a:endParaRPr lang="en-IN" sz="3200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00051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80920" cy="1143000"/>
          </a:xfrm>
        </p:spPr>
        <p:txBody>
          <a:bodyPr>
            <a:normAutofit/>
          </a:bodyPr>
          <a:lstStyle/>
          <a:p>
            <a:r>
              <a:rPr lang="en-IN" dirty="0"/>
              <a:t>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4525963"/>
          </a:xfrm>
        </p:spPr>
        <p:txBody>
          <a:bodyPr>
            <a:noAutofit/>
          </a:bodyPr>
          <a:lstStyle/>
          <a:p>
            <a:r>
              <a:rPr lang="en-US" sz="2500" dirty="0"/>
              <a:t>Prior Funding</a:t>
            </a:r>
          </a:p>
          <a:p>
            <a:endParaRPr lang="en-US" sz="2500" dirty="0"/>
          </a:p>
          <a:p>
            <a:r>
              <a:rPr lang="en-US" sz="2500" dirty="0"/>
              <a:t>Previous Investors</a:t>
            </a:r>
          </a:p>
          <a:p>
            <a:endParaRPr lang="en-US" sz="2500" dirty="0"/>
          </a:p>
          <a:p>
            <a:r>
              <a:rPr lang="en-US" sz="2500" dirty="0"/>
              <a:t>Investment Sought</a:t>
            </a:r>
          </a:p>
          <a:p>
            <a:endParaRPr lang="en-US" sz="2500" dirty="0"/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060581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C2C892-03C8-4EBB-90C8-9A125B06F595}"/>
              </a:ext>
            </a:extLst>
          </p:cNvPr>
          <p:cNvSpPr txBox="1">
            <a:spLocks/>
          </p:cNvSpPr>
          <p:nvPr/>
        </p:nvSpPr>
        <p:spPr>
          <a:xfrm>
            <a:off x="323528" y="4878288"/>
            <a:ext cx="8496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sz="5400" i="1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DDD96AF-3195-4A61-B257-8D9E61836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848" y="2790056"/>
            <a:ext cx="8229600" cy="1143000"/>
          </a:xfrm>
        </p:spPr>
        <p:txBody>
          <a:bodyPr/>
          <a:lstStyle/>
          <a:p>
            <a:r>
              <a:rPr lang="en-IN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413840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C2C892-03C8-4EBB-90C8-9A125B06F595}"/>
              </a:ext>
            </a:extLst>
          </p:cNvPr>
          <p:cNvSpPr txBox="1">
            <a:spLocks/>
          </p:cNvSpPr>
          <p:nvPr/>
        </p:nvSpPr>
        <p:spPr>
          <a:xfrm>
            <a:off x="323528" y="2492896"/>
            <a:ext cx="8496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10700" dirty="0"/>
              <a:t>Business plan may be sent to </a:t>
            </a:r>
            <a:r>
              <a:rPr lang="en-IN" sz="10700" i="1" dirty="0"/>
              <a:t>info</a:t>
            </a:r>
            <a:r>
              <a:rPr lang="en-IN" sz="10700" i="1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IN" sz="10700" i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rvcf.org</a:t>
            </a:r>
            <a:endParaRPr lang="en-IN" sz="10700" i="1" dirty="0"/>
          </a:p>
          <a:p>
            <a:endParaRPr lang="en-IN" sz="5400" i="1" dirty="0"/>
          </a:p>
          <a:p>
            <a:r>
              <a:rPr lang="en-IN" sz="6000" i="1" dirty="0"/>
              <a:t>We shall revert in case of interest in the investment proposal</a:t>
            </a:r>
            <a:br>
              <a:rPr lang="en-IN" sz="5400" i="1" dirty="0"/>
            </a:br>
            <a:endParaRPr lang="en-IN" sz="5400" i="1" dirty="0"/>
          </a:p>
        </p:txBody>
      </p:sp>
    </p:spTree>
    <p:extLst>
      <p:ext uri="{BB962C8B-B14F-4D97-AF65-F5344CB8AC3E}">
        <p14:creationId xmlns:p14="http://schemas.microsoft.com/office/powerpoint/2010/main" val="832444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Background of the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500" dirty="0"/>
              <a:t>Name, brand name and Directors</a:t>
            </a:r>
          </a:p>
          <a:p>
            <a:endParaRPr lang="en-IN" sz="2500" dirty="0"/>
          </a:p>
          <a:p>
            <a:r>
              <a:rPr lang="en-IN" sz="2500" dirty="0"/>
              <a:t>History / Location / Status</a:t>
            </a:r>
          </a:p>
          <a:p>
            <a:endParaRPr lang="en-IN" sz="2500" dirty="0"/>
          </a:p>
          <a:p>
            <a:r>
              <a:rPr lang="en-IN" sz="2500" dirty="0"/>
              <a:t>Website</a:t>
            </a:r>
          </a:p>
          <a:p>
            <a:endParaRPr lang="en-IN" sz="2500" dirty="0"/>
          </a:p>
          <a:p>
            <a:r>
              <a:rPr lang="en-IN" sz="2500" dirty="0"/>
              <a:t>Achievements Timeline</a:t>
            </a:r>
          </a:p>
          <a:p>
            <a:endParaRPr lang="en-IN" sz="2500" dirty="0"/>
          </a:p>
          <a:p>
            <a:r>
              <a:rPr lang="en-IN" sz="2500" dirty="0"/>
              <a:t>Market standing / Capabilities</a:t>
            </a:r>
          </a:p>
          <a:p>
            <a:pPr marL="0" indent="0">
              <a:buNone/>
            </a:pPr>
            <a:endParaRPr lang="en-IN" sz="2500" dirty="0"/>
          </a:p>
          <a:p>
            <a:pPr marL="0" lvl="1" indent="0">
              <a:buNone/>
            </a:pPr>
            <a:endParaRPr lang="en-IN" sz="2500" dirty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5862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2500" dirty="0"/>
              <a:t>Founders – Roles</a:t>
            </a:r>
          </a:p>
          <a:p>
            <a:endParaRPr lang="en-IN" sz="2500" dirty="0"/>
          </a:p>
          <a:p>
            <a:r>
              <a:rPr lang="en-IN" sz="2500" dirty="0"/>
              <a:t>Founder LinkedIn Profiles</a:t>
            </a:r>
          </a:p>
          <a:p>
            <a:endParaRPr lang="en-IN" sz="2500" dirty="0"/>
          </a:p>
          <a:p>
            <a:r>
              <a:rPr lang="en-IN" sz="2500" dirty="0"/>
              <a:t>Shareholding Pattern</a:t>
            </a:r>
          </a:p>
          <a:p>
            <a:endParaRPr lang="en-IN" sz="2500" dirty="0"/>
          </a:p>
          <a:p>
            <a:r>
              <a:rPr lang="en-IN" sz="2500" dirty="0"/>
              <a:t>Board / Advisors / Mentors</a:t>
            </a:r>
          </a:p>
          <a:p>
            <a:endParaRPr lang="en-IN" sz="2500" dirty="0"/>
          </a:p>
          <a:p>
            <a:r>
              <a:rPr lang="en-IN" sz="2500" dirty="0"/>
              <a:t>Key Management team</a:t>
            </a:r>
          </a:p>
          <a:p>
            <a:endParaRPr lang="en-IN" sz="2500" dirty="0"/>
          </a:p>
          <a:p>
            <a:r>
              <a:rPr lang="en-IN" sz="2500" dirty="0"/>
              <a:t>Any Related entity of Founders/Key </a:t>
            </a:r>
            <a:r>
              <a:rPr lang="en-IN" sz="2500" dirty="0" err="1"/>
              <a:t>Mgmt</a:t>
            </a:r>
            <a:endParaRPr lang="en-IN" sz="2500" dirty="0"/>
          </a:p>
          <a:p>
            <a:pPr marL="0" indent="0">
              <a:buNone/>
            </a:pPr>
            <a:endParaRPr lang="en-IN" sz="2500" dirty="0"/>
          </a:p>
          <a:p>
            <a:pPr marL="0" lvl="1" indent="0">
              <a:buNone/>
            </a:pPr>
            <a:endParaRPr lang="en-IN" sz="2500" dirty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076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Problem and the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0">
              <a:buNone/>
            </a:pPr>
            <a:endParaRPr lang="en-IN" sz="25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500" dirty="0"/>
              <a:t>Please describe the problem / pain point you are trying to solve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N" sz="25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500" dirty="0"/>
              <a:t>What is your solution?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N" sz="25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500" dirty="0"/>
              <a:t>How is it different from the existing solutions?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N" sz="25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IN" sz="2500" dirty="0"/>
              <a:t>We would like to understand your competitive edge over other similar players or other solutions to the problem you are tackling</a:t>
            </a:r>
          </a:p>
          <a:p>
            <a:pPr lvl="1"/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1158775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Products / Services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B791F2-217D-1D42-202E-E4878ED8DFC8}"/>
              </a:ext>
            </a:extLst>
          </p:cNvPr>
          <p:cNvSpPr txBox="1"/>
          <p:nvPr/>
        </p:nvSpPr>
        <p:spPr>
          <a:xfrm>
            <a:off x="323528" y="2060848"/>
            <a:ext cx="8496944" cy="3503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IN" sz="2500" dirty="0"/>
              <a:t>Product/Service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IN" sz="2500" dirty="0"/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IN" sz="2500" dirty="0"/>
              <a:t>Elaborate on Technology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IN" sz="2500" dirty="0"/>
          </a:p>
          <a:p>
            <a:pPr marL="742950" lvl="1" indent="-285750">
              <a:lnSpc>
                <a:spcPts val="1800"/>
              </a:lnSpc>
              <a:spcBef>
                <a:spcPct val="200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500" dirty="0"/>
              <a:t>How many users or customers do you have?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IN" sz="2500" dirty="0"/>
              <a:t>Please indicate DAU/MAU for B2C &amp; number of customers for B2B. If you're a B2B/Enterprise </a:t>
            </a:r>
            <a:r>
              <a:rPr lang="en-IN" sz="2500" dirty="0" err="1"/>
              <a:t>startup</a:t>
            </a:r>
            <a:r>
              <a:rPr lang="en-IN" sz="2500" dirty="0"/>
              <a:t>, who are your top customers</a:t>
            </a:r>
          </a:p>
        </p:txBody>
      </p:sp>
    </p:spTree>
    <p:extLst>
      <p:ext uri="{BB962C8B-B14F-4D97-AF65-F5344CB8AC3E}">
        <p14:creationId xmlns:p14="http://schemas.microsoft.com/office/powerpoint/2010/main" val="2585878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Business Strategy/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2700" dirty="0"/>
              <a:t>Revenue Model</a:t>
            </a:r>
          </a:p>
          <a:p>
            <a:r>
              <a:rPr lang="en-IN" sz="2700" dirty="0"/>
              <a:t>Pricing </a:t>
            </a:r>
          </a:p>
          <a:p>
            <a:r>
              <a:rPr lang="en-IN" sz="2700" dirty="0"/>
              <a:t>Scalability</a:t>
            </a:r>
          </a:p>
          <a:p>
            <a:r>
              <a:rPr lang="en-IN" sz="2700" dirty="0"/>
              <a:t>IP/ Moat</a:t>
            </a:r>
          </a:p>
          <a:p>
            <a:r>
              <a:rPr lang="en-IN" sz="2700" dirty="0"/>
              <a:t>Gross Margins</a:t>
            </a:r>
          </a:p>
          <a:p>
            <a:r>
              <a:rPr lang="en-IN" sz="2700" dirty="0"/>
              <a:t>Margin growth strategy</a:t>
            </a:r>
          </a:p>
          <a:p>
            <a:r>
              <a:rPr lang="en-IN" sz="2700" dirty="0"/>
              <a:t>Unit Economics</a:t>
            </a:r>
          </a:p>
          <a:p>
            <a:r>
              <a:rPr lang="en-IN" sz="2700" dirty="0"/>
              <a:t>Key business parameters </a:t>
            </a:r>
          </a:p>
          <a:p>
            <a:r>
              <a:rPr lang="en-IN" sz="2700" dirty="0"/>
              <a:t>SWOT</a:t>
            </a:r>
          </a:p>
          <a:p>
            <a:r>
              <a:rPr lang="en-IN" sz="2700" dirty="0"/>
              <a:t>Regulatory framework</a:t>
            </a:r>
          </a:p>
          <a:p>
            <a:endParaRPr lang="en-IN" sz="2700" dirty="0"/>
          </a:p>
          <a:p>
            <a:endParaRPr lang="en-IN" sz="2700" dirty="0"/>
          </a:p>
          <a:p>
            <a:endParaRPr lang="en-IN" sz="27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61920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Go To Market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500" dirty="0"/>
              <a:t>Sales &amp; Marketing strategy</a:t>
            </a:r>
          </a:p>
        </p:txBody>
      </p:sp>
    </p:spTree>
    <p:extLst>
      <p:ext uri="{BB962C8B-B14F-4D97-AF65-F5344CB8AC3E}">
        <p14:creationId xmlns:p14="http://schemas.microsoft.com/office/powerpoint/2010/main" val="2251186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Market and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500" dirty="0"/>
              <a:t>Addressable Market/Industry</a:t>
            </a:r>
          </a:p>
          <a:p>
            <a:r>
              <a:rPr lang="en-IN" sz="2500" dirty="0"/>
              <a:t>Main competitors</a:t>
            </a:r>
          </a:p>
          <a:p>
            <a:r>
              <a:rPr lang="en-IN" sz="2500" dirty="0"/>
              <a:t>Key Differentiators</a:t>
            </a:r>
          </a:p>
          <a:p>
            <a:r>
              <a:rPr lang="en-IN" sz="2500" dirty="0"/>
              <a:t>Sustainability of competitive edge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07866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80920" cy="1143000"/>
          </a:xfrm>
        </p:spPr>
        <p:txBody>
          <a:bodyPr>
            <a:normAutofit/>
          </a:bodyPr>
          <a:lstStyle/>
          <a:p>
            <a:r>
              <a:rPr lang="en-IN" dirty="0"/>
              <a:t>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4525963"/>
          </a:xfrm>
        </p:spPr>
        <p:txBody>
          <a:bodyPr>
            <a:noAutofit/>
          </a:bodyPr>
          <a:lstStyle/>
          <a:p>
            <a:r>
              <a:rPr lang="en-US" sz="2500" dirty="0"/>
              <a:t>Environmental, social or governance standards</a:t>
            </a:r>
          </a:p>
          <a:p>
            <a:endParaRPr lang="en-US" sz="2500" dirty="0"/>
          </a:p>
          <a:p>
            <a:r>
              <a:rPr lang="en-US" sz="2500" dirty="0"/>
              <a:t>Income enhancement  - Direct/Indirect Job creation/Employment</a:t>
            </a:r>
          </a:p>
          <a:p>
            <a:endParaRPr lang="en-US" sz="2500" dirty="0"/>
          </a:p>
          <a:p>
            <a:r>
              <a:rPr lang="en-US" sz="2500" dirty="0"/>
              <a:t>Gender Diversity/ Occupation/Community</a:t>
            </a:r>
          </a:p>
          <a:p>
            <a:endParaRPr lang="en-US" sz="2500" dirty="0"/>
          </a:p>
          <a:p>
            <a:r>
              <a:rPr lang="en-US" sz="2500" dirty="0"/>
              <a:t>Effect on bio diversity, climate change, pollution prevention</a:t>
            </a:r>
          </a:p>
          <a:p>
            <a:endParaRPr lang="en-US" sz="2500" dirty="0"/>
          </a:p>
          <a:p>
            <a:r>
              <a:rPr lang="en-US" sz="2500" dirty="0"/>
              <a:t>Negative Impact, if any</a:t>
            </a:r>
          </a:p>
        </p:txBody>
      </p:sp>
    </p:spTree>
    <p:extLst>
      <p:ext uri="{BB962C8B-B14F-4D97-AF65-F5344CB8AC3E}">
        <p14:creationId xmlns:p14="http://schemas.microsoft.com/office/powerpoint/2010/main" val="1629043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343</Words>
  <Application>Microsoft Office PowerPoint</Application>
  <PresentationFormat>On-screen Show (4:3)</PresentationFormat>
  <Paragraphs>119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 COMPANY  </vt:lpstr>
      <vt:lpstr>Background of the Company</vt:lpstr>
      <vt:lpstr>Team</vt:lpstr>
      <vt:lpstr>Problem and the solution</vt:lpstr>
      <vt:lpstr>Products / Services</vt:lpstr>
      <vt:lpstr>Business Strategy/ Model</vt:lpstr>
      <vt:lpstr>Go To Market </vt:lpstr>
      <vt:lpstr>Market and Competition</vt:lpstr>
      <vt:lpstr>Impact</vt:lpstr>
      <vt:lpstr>Financial Summary</vt:lpstr>
      <vt:lpstr>Risks</vt:lpstr>
      <vt:lpstr>Others</vt:lpstr>
      <vt:lpstr>Thank You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COMPANY  </dc:title>
  <cp:lastModifiedBy>Gaurav</cp:lastModifiedBy>
  <cp:revision>1</cp:revision>
  <dcterms:created xsi:type="dcterms:W3CDTF">2017-11-23T15:33:33Z</dcterms:created>
  <dcterms:modified xsi:type="dcterms:W3CDTF">2022-10-07T06:10:17Z</dcterms:modified>
</cp:coreProperties>
</file>